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8" r:id="rId5"/>
    <p:sldId id="259" r:id="rId6"/>
    <p:sldId id="260" r:id="rId7"/>
    <p:sldId id="293" r:id="rId8"/>
    <p:sldId id="261" r:id="rId9"/>
    <p:sldId id="292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94" r:id="rId18"/>
    <p:sldId id="295" r:id="rId19"/>
    <p:sldId id="296" r:id="rId20"/>
    <p:sldId id="297" r:id="rId21"/>
    <p:sldId id="268" r:id="rId22"/>
    <p:sldId id="289" r:id="rId23"/>
    <p:sldId id="290" r:id="rId24"/>
    <p:sldId id="288" r:id="rId25"/>
    <p:sldId id="269" r:id="rId26"/>
    <p:sldId id="270" r:id="rId27"/>
    <p:sldId id="271" r:id="rId28"/>
    <p:sldId id="272" r:id="rId29"/>
    <p:sldId id="273" r:id="rId30"/>
    <p:sldId id="299" r:id="rId31"/>
    <p:sldId id="298" r:id="rId32"/>
    <p:sldId id="286" r:id="rId33"/>
    <p:sldId id="275" r:id="rId34"/>
    <p:sldId id="291" r:id="rId35"/>
    <p:sldId id="276" r:id="rId36"/>
    <p:sldId id="300" r:id="rId37"/>
    <p:sldId id="277" r:id="rId38"/>
    <p:sldId id="278" r:id="rId39"/>
    <p:sldId id="279" r:id="rId40"/>
    <p:sldId id="280" r:id="rId41"/>
    <p:sldId id="302" r:id="rId42"/>
    <p:sldId id="301" r:id="rId43"/>
    <p:sldId id="282" r:id="rId44"/>
    <p:sldId id="303" r:id="rId45"/>
    <p:sldId id="304" r:id="rId46"/>
    <p:sldId id="305" r:id="rId47"/>
    <p:sldId id="307" r:id="rId48"/>
    <p:sldId id="309" r:id="rId49"/>
    <p:sldId id="310" r:id="rId50"/>
    <p:sldId id="311" r:id="rId51"/>
    <p:sldId id="315" r:id="rId52"/>
    <p:sldId id="317" r:id="rId53"/>
    <p:sldId id="318" r:id="rId54"/>
    <p:sldId id="306" r:id="rId55"/>
    <p:sldId id="312" r:id="rId56"/>
    <p:sldId id="313" r:id="rId57"/>
    <p:sldId id="283" r:id="rId58"/>
    <p:sldId id="320" r:id="rId59"/>
    <p:sldId id="287" r:id="rId60"/>
    <p:sldId id="31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4" y="3035965"/>
            <a:ext cx="5240101" cy="7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Pegasos modified for parallel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Implementing 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95123"/>
            <a:ext cx="8599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Abalone Dataset</a:t>
            </a:r>
            <a:br>
              <a:rPr lang="en-US" dirty="0"/>
            </a:br>
            <a:r>
              <a:rPr lang="en-US" dirty="0"/>
              <a:t>Note that </a:t>
            </a:r>
            <a:r>
              <a:rPr lang="en-US" dirty="0" err="1"/>
              <a:t>Adaboost</a:t>
            </a:r>
            <a:r>
              <a:rPr lang="en-US" dirty="0"/>
              <a:t>, while converging faster in terms of iterations, also requires a much larger computational effort on each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is currently under review.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Relation of proposed implementation to existing work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Introducing FERNs for image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Adapting Ferns for use with our method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Texture recognition with Ferns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Spectrum of related classification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06675"/>
          </a:xfrm>
        </p:spPr>
        <p:txBody>
          <a:bodyPr>
            <a:normAutofit fontScale="92500"/>
          </a:bodyPr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information, so boosting is necessary.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7" y="3986213"/>
            <a:ext cx="4058203" cy="24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Pegasos modified for parallel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/>
          <a:lstStyle/>
          <a:p>
            <a:r>
              <a:rPr lang="en-US" dirty="0" smtClean="0"/>
              <a:t>A classical hierarchical scheme</a:t>
            </a:r>
          </a:p>
          <a:p>
            <a:r>
              <a:rPr lang="en-US" dirty="0" smtClean="0"/>
              <a:t>As accurate as a linear variant</a:t>
            </a:r>
          </a:p>
          <a:p>
            <a:r>
              <a:rPr lang="en-US" dirty="0" smtClean="0"/>
              <a:t>Unfortunately, too many rendering calls reduce efficiency, so it cannot be used well on the current mobile systems</a:t>
            </a:r>
            <a:endParaRPr lang="en-US" dirty="0"/>
          </a:p>
        </p:txBody>
      </p:sp>
      <p:pic>
        <p:nvPicPr>
          <p:cNvPr id="7" name="Picture 6" descr="pyrape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0" y="2107555"/>
            <a:ext cx="4244450" cy="34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4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5" name="Picture 4" descr="con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5" y="3001597"/>
            <a:ext cx="3355954" cy="3355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1382">
            <a:off x="6269482" y="4691095"/>
            <a:ext cx="1063028" cy="2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7494">
            <a:off x="5791200" y="4588225"/>
            <a:ext cx="8636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03319" flipV="1">
            <a:off x="6217647" y="4584094"/>
            <a:ext cx="562411" cy="1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7" y="2208213"/>
            <a:ext cx="4058203" cy="2494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287" y="4965143"/>
            <a:ext cx="80765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article “Fast </a:t>
            </a:r>
            <a:r>
              <a:rPr lang="en-US" sz="2400" dirty="0"/>
              <a:t>keypoint recognition using random ferns</a:t>
            </a:r>
            <a:r>
              <a:rPr lang="en-US" sz="2400" dirty="0" smtClean="0"/>
              <a:t>” (2010), Mustafa </a:t>
            </a:r>
            <a:r>
              <a:rPr lang="en-US" sz="2400" dirty="0" err="1" smtClean="0"/>
              <a:t>Ozuysal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proposed </a:t>
            </a:r>
            <a:r>
              <a:rPr lang="en-US" sz="2400" dirty="0" err="1" smtClean="0"/>
              <a:t>fetures</a:t>
            </a:r>
            <a:r>
              <a:rPr lang="en-US" sz="2400" dirty="0" smtClean="0"/>
              <a:t> based on binary comparison only (for greyscale images)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625" y="2032000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sample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Binary comparison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6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3600" dirty="0" smtClean="0">
                <a:solidFill>
                  <a:srgbClr val="000000"/>
                </a:solidFill>
              </a:rPr>
              <a:t>work</a:t>
            </a: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Introducing FERNs for image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5" y="1985963"/>
            <a:ext cx="4058203" cy="249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3148" y="1672686"/>
            <a:ext cx="4255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Mainly multiclass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Originally used to identify image patches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simple binary features: comparison of pixel luminosity values at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combine several features into one value, creating a FERN, by calculating their joint probability for each class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FERNs are then combined using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33" y="5402284"/>
            <a:ext cx="4761168" cy="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" y="5402282"/>
            <a:ext cx="3127296" cy="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8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Adapting Ferns for use with our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1725" y="1880485"/>
            <a:ext cx="775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Normal FERN method uses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to combine individual 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log-likelihood is used,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is the same as </a:t>
            </a:r>
            <a:r>
              <a:rPr lang="en-US" dirty="0" err="1" smtClean="0"/>
              <a:t>unweighted</a:t>
            </a:r>
            <a:r>
              <a:rPr lang="en-US" dirty="0" smtClean="0"/>
              <a:t> sum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Individual FERNs are not truly independent, especially very short or very long ones, introducing inaccuracy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accuracy can be improved by using SVM to calculate weights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Individual FERNs are used as first-level SVM outputs, binary or log-probability.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9" y="4414769"/>
            <a:ext cx="5359844" cy="23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89655" y="2784729"/>
            <a:ext cx="7207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SVM are best used for two-class problems, though they can be adapted to multiclass and single-class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are multiclass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can be adapted for use as texture classifiers, reducing the number of classes.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this experiment, SVM are pre-trained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57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7440" y="1526845"/>
            <a:ext cx="2131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Adding colors 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6" y="2033503"/>
            <a:ext cx="7410557" cy="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6264" y="2954645"/>
            <a:ext cx="819764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colors are combined according to above formula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9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264" y="1651502"/>
            <a:ext cx="819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dirty="0"/>
          </a:p>
        </p:txBody>
      </p:sp>
      <p:pic>
        <p:nvPicPr>
          <p:cNvPr id="9" name="Picture 8" descr="Macintosh HD:Users:Seva:Desktop:SVA:SVA 2:images:Shader1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5" y="2574832"/>
            <a:ext cx="3678217" cy="34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eva:Desktop:SVA:SVA 2:images:Shader2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02" y="2754747"/>
            <a:ext cx="5014251" cy="305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990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111423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Texture </a:t>
            </a:r>
            <a:r>
              <a:rPr lang="en-US" sz="4000" dirty="0">
                <a:solidFill>
                  <a:srgbClr val="000000"/>
                </a:solidFill>
              </a:rPr>
              <a:t>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Results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6" name="Picture 5" descr="Macintosh HD:Users:Seva:Desktop:SVA:SVA 2:images:IMG_18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6" y="1810226"/>
            <a:ext cx="2851326" cy="422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6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9" y="1810226"/>
            <a:ext cx="2818082" cy="42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method.</a:t>
            </a:r>
          </a:p>
          <a:p>
            <a:r>
              <a:rPr lang="en-US" dirty="0" smtClean="0"/>
              <a:t>An additional method was developed involving advanced usage of the simple features described in the FERNs article</a:t>
            </a:r>
          </a:p>
          <a:p>
            <a:r>
              <a:rPr lang="en-US" dirty="0" smtClean="0"/>
              <a:t>The advanced method and its implementation results have been 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Spectrum of related classification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3025"/>
            <a:ext cx="47117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2355" y="1729859"/>
            <a:ext cx="207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Bayesian 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2355" y="5906959"/>
            <a:ext cx="17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5671" y="5906959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SVM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9451" y="5768459"/>
            <a:ext cx="211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Kernel-based SVM 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good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549" y="4961927"/>
            <a:ext cx="8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5671" y="3721550"/>
            <a:ext cx="14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1925" y="3721550"/>
            <a:ext cx="156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method + FERNs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4446" y="3169940"/>
            <a:ext cx="139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5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04"/>
            <a:ext cx="8229600" cy="692948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Method comparison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59665"/>
              </p:ext>
            </p:extLst>
          </p:nvPr>
        </p:nvGraphicFramePr>
        <p:xfrm>
          <a:off x="599978" y="907252"/>
          <a:ext cx="8086822" cy="544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017"/>
                <a:gridCol w="3781698"/>
                <a:gridCol w="2519107"/>
              </a:tblGrid>
              <a:tr h="7095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Relatively</a:t>
                      </a:r>
                      <a:r>
                        <a:rPr lang="en-US" baseline="0" dirty="0" smtClean="0"/>
                        <a:t> fast training</a:t>
                      </a:r>
                    </a:p>
                    <a:p>
                      <a:pPr algn="ctr"/>
                      <a:r>
                        <a:rPr lang="en-US" baseline="0" dirty="0" smtClean="0"/>
                        <a:t>Provides near-optimal solution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Offline</a:t>
                      </a:r>
                    </a:p>
                    <a:p>
                      <a:pPr algn="ctr"/>
                      <a:r>
                        <a:rPr lang="en-US" dirty="0" smtClean="0"/>
                        <a:t>Sensible</a:t>
                      </a:r>
                      <a:r>
                        <a:rPr lang="en-US" baseline="0" dirty="0" smtClean="0"/>
                        <a:t> to noise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training</a:t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SGD-based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 to implement</a:t>
                      </a:r>
                    </a:p>
                    <a:p>
                      <a:pPr algn="ctr"/>
                      <a:r>
                        <a:rPr lang="en-US" dirty="0" smtClean="0"/>
                        <a:t>Works well on large amounts of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Uncontrolled kernel</a:t>
                      </a:r>
                      <a:r>
                        <a:rPr lang="en-US" baseline="0" dirty="0" smtClean="0"/>
                        <a:t> expansion. The need to fine-tune kernels.</a:t>
                      </a:r>
                    </a:p>
                  </a:txBody>
                  <a:tcPr/>
                </a:tc>
              </a:tr>
              <a:tr h="791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simple,</a:t>
                      </a:r>
                      <a:r>
                        <a:rPr lang="en-US" baseline="0" dirty="0" smtClean="0"/>
                        <a:t> fast to calculate features. Simple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Requires a large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Controlled kernel</a:t>
                      </a:r>
                    </a:p>
                    <a:p>
                      <a:pPr algn="ctr"/>
                      <a:r>
                        <a:rPr lang="en-US" dirty="0" smtClean="0"/>
                        <a:t>Good convergence speed regardless of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Increased complexity</a:t>
                      </a:r>
                    </a:p>
                    <a:p>
                      <a:pPr algn="ctr"/>
                      <a:r>
                        <a:rPr lang="en-US" dirty="0" smtClean="0"/>
                        <a:t>Increasing</a:t>
                      </a:r>
                      <a:r>
                        <a:rPr lang="en-US" baseline="0" dirty="0" smtClean="0"/>
                        <a:t> memory </a:t>
                      </a:r>
                      <a:r>
                        <a:rPr lang="en-US" baseline="0" dirty="0" err="1" smtClean="0"/>
                        <a:t>rquirements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</a:t>
                      </a:r>
                      <a:r>
                        <a:rPr lang="en-US" dirty="0" err="1" smtClean="0"/>
                        <a:t>method+FERNs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Same</a:t>
                      </a:r>
                      <a:r>
                        <a:rPr lang="en-US" baseline="0" dirty="0" smtClean="0"/>
                        <a:t> Pros as FERNs</a:t>
                      </a:r>
                    </a:p>
                    <a:p>
                      <a:pPr algn="ctr"/>
                      <a:r>
                        <a:rPr lang="en-US" baseline="0" dirty="0" smtClean="0"/>
                        <a:t>Gives better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as effective in case of multiple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intensity</a:t>
            </a: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of limited </a:t>
            </a:r>
            <a:r>
              <a:rPr lang="en-US" dirty="0" smtClean="0">
                <a:solidFill>
                  <a:srgbClr val="000000"/>
                </a:solidFill>
              </a:rPr>
              <a:t>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Furthermore, the similarity between proposed simple features and FERNs was noted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Based on that similarity, the improved method was proposed, combining Ferns and our training algorithm to increase accuracy of estimated likelihood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was shown to provide improved accuracy for two-class FERNs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simplified combined method was also implemented on iPhone GPU, showing increased accuracy compared to original FERNs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</a:t>
            </a:r>
            <a:r>
              <a:rPr lang="en-US" dirty="0" smtClean="0">
                <a:solidFill>
                  <a:srgbClr val="000000"/>
                </a:solidFill>
              </a:rPr>
              <a:t>applications have </a:t>
            </a:r>
            <a:r>
              <a:rPr lang="en-US" dirty="0" smtClean="0">
                <a:solidFill>
                  <a:srgbClr val="000000"/>
                </a:solidFill>
              </a:rPr>
              <a:t>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30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/>
              <a:t>Kumazawa</a:t>
            </a:r>
            <a:r>
              <a:rPr lang="en-US" sz="1800" dirty="0"/>
              <a:t>, “Online Boosting Algorithm Based on Two-Phase </a:t>
            </a:r>
            <a:r>
              <a:rPr lang="en-US" sz="1800" i="1" dirty="0"/>
              <a:t>SVM</a:t>
            </a:r>
            <a:r>
              <a:rPr lang="en-US" sz="1800" dirty="0"/>
              <a:t> Training,” ISRN Signal Processing, vol. 2012, </a:t>
            </a:r>
            <a:endParaRPr lang="en-US" sz="1800" dirty="0" smtClean="0"/>
          </a:p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 smtClean="0"/>
              <a:t>Kumazawa</a:t>
            </a:r>
            <a:r>
              <a:rPr lang="en-US" sz="1800" dirty="0" smtClean="0"/>
              <a:t>, Combination </a:t>
            </a:r>
            <a:r>
              <a:rPr lang="en-US" sz="1800" dirty="0"/>
              <a:t>of SVM and FERN for GPU-assisted texture recognition on mobile devices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</a:p>
          <a:p>
            <a:r>
              <a:rPr lang="en-US" dirty="0" smtClean="0"/>
              <a:t>Gradient-based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20369</TotalTime>
  <Words>2571</Words>
  <Application>Microsoft Macintosh PowerPoint</Application>
  <PresentationFormat>On-screen Show (4:3)</PresentationFormat>
  <Paragraphs>305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Executive</vt:lpstr>
      <vt:lpstr>Online boosting algorithm based on two-phase SVM training and its application to image processing</vt:lpstr>
      <vt:lpstr>Contents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Pegasos modified for parallel processing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Relation of proposed implementation to existing work</vt:lpstr>
      <vt:lpstr>Relation of proposed implementation to existing work Introducing FERNs for image processing</vt:lpstr>
      <vt:lpstr>Adapting Ferns for use with our method</vt:lpstr>
      <vt:lpstr>Relation of proposed implementation to existing work</vt:lpstr>
      <vt:lpstr>Texture recognition with Ferns Implementation of simple texture recognition on iPhone GPU </vt:lpstr>
      <vt:lpstr>Texture recognition with Ferns Implementation of simple texture recognition on iPhone GPU </vt:lpstr>
      <vt:lpstr> Texture recognition with Ferns Results </vt:lpstr>
      <vt:lpstr>Implementation results: Conclusion.</vt:lpstr>
      <vt:lpstr>Spectrum of related classification methods</vt:lpstr>
      <vt:lpstr>Method comparison</vt:lpstr>
      <vt:lpstr>Conclusion</vt:lpstr>
      <vt:lpstr>Conclusion</vt:lpstr>
      <vt:lpstr>References</vt:lpstr>
      <vt:lpstr>Publications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167</cp:revision>
  <dcterms:created xsi:type="dcterms:W3CDTF">2012-06-01T23:06:28Z</dcterms:created>
  <dcterms:modified xsi:type="dcterms:W3CDTF">2013-08-07T07:29:43Z</dcterms:modified>
</cp:coreProperties>
</file>